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57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853ED-33AB-4717-96CC-A290C23C1211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52CA-3A36-43F8-9ECF-68D569EA38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7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F0F7F4-689C-4BBC-B45E-EDCAE5A61EC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DD18F9-EF79-4F4E-B004-32003DAA0390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sWmvZ0IGrsU?t=135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1268760"/>
            <a:ext cx="6777318" cy="1731982"/>
          </a:xfrm>
        </p:spPr>
        <p:txBody>
          <a:bodyPr/>
          <a:lstStyle/>
          <a:p>
            <a:r>
              <a:rPr lang="pt-BR" dirty="0" smtClean="0"/>
              <a:t>Condensação de Bose-Einstein de éxciton-</a:t>
            </a:r>
            <a:r>
              <a:rPr lang="pt-BR" dirty="0" err="1" smtClean="0"/>
              <a:t>poláritons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3484" y="3861048"/>
            <a:ext cx="4064496" cy="1008112"/>
          </a:xfrm>
        </p:spPr>
        <p:txBody>
          <a:bodyPr/>
          <a:lstStyle/>
          <a:p>
            <a:r>
              <a:rPr lang="pt-BR" sz="1800" dirty="0" smtClean="0"/>
              <a:t>Alysson Ferreira Morais</a:t>
            </a:r>
          </a:p>
          <a:p>
            <a:r>
              <a:rPr lang="pt-BR" sz="1200" dirty="0" smtClean="0"/>
              <a:t>Departamento de Física dos Materiais e Mecânica</a:t>
            </a:r>
          </a:p>
          <a:p>
            <a:r>
              <a:rPr lang="pt-BR" sz="1200" dirty="0" smtClean="0"/>
              <a:t>Instituto de Física da USP</a:t>
            </a:r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3312368" cy="280451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427984" y="5229200"/>
            <a:ext cx="441440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dirty="0" smtClean="0"/>
              <a:t>Seminário da disciplina</a:t>
            </a:r>
          </a:p>
          <a:p>
            <a:r>
              <a:rPr lang="pt-BR" sz="1200" dirty="0" smtClean="0"/>
              <a:t>Teoria Quântica de Muitos Corpos em Matéria Condensada</a:t>
            </a:r>
          </a:p>
          <a:p>
            <a:r>
              <a:rPr lang="pt-BR" sz="1200" dirty="0" smtClean="0"/>
              <a:t>Prof. </a:t>
            </a:r>
            <a:r>
              <a:rPr lang="pt-BR" sz="1200" dirty="0" err="1" smtClean="0"/>
              <a:t>Luis</a:t>
            </a:r>
            <a:r>
              <a:rPr lang="pt-BR" sz="1200" dirty="0" smtClean="0"/>
              <a:t> Gregório</a:t>
            </a:r>
          </a:p>
          <a:p>
            <a:r>
              <a:rPr lang="pt-BR" sz="1200" dirty="0" smtClean="0"/>
              <a:t>08 de dezembro de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85084"/>
            <a:ext cx="4162403" cy="234135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Éxciton-</a:t>
            </a:r>
            <a:r>
              <a:rPr lang="pt-BR" dirty="0" err="1" smtClean="0"/>
              <a:t>poláritons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000872" cy="25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58" y="3025016"/>
            <a:ext cx="5604284" cy="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hlinkClick r:id="rId5"/>
              </a:rPr>
              <a:t>Ver vídeo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7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Massa Efetiva</a:t>
            </a:r>
            <a:endParaRPr lang="en-US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Na região de baixo momento: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67" y="2852936"/>
            <a:ext cx="3355266" cy="72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78059"/>
            <a:ext cx="1850190" cy="132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91708"/>
            <a:ext cx="1066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3059832" y="4869160"/>
            <a:ext cx="25202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93" y="4461015"/>
            <a:ext cx="2911563" cy="8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62388" y="6126162"/>
            <a:ext cx="58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Condensação de Bose-Einstein em temperaturas altas!!!</a:t>
            </a:r>
            <a:endParaRPr lang="en-US" dirty="0"/>
          </a:p>
        </p:txBody>
      </p:sp>
      <p:sp>
        <p:nvSpPr>
          <p:cNvPr id="9" name="Elipse 8"/>
          <p:cNvSpPr/>
          <p:nvPr/>
        </p:nvSpPr>
        <p:spPr>
          <a:xfrm>
            <a:off x="7596336" y="4178059"/>
            <a:ext cx="108012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6660232" y="5114163"/>
            <a:ext cx="1368152" cy="1011999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Condensação de Bose-Einstein</a:t>
            </a:r>
            <a:endParaRPr lang="en-US" sz="4000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9247" y="2248347"/>
            <a:ext cx="7745505" cy="4493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De fato!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Ver vídeos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94" y="2780928"/>
            <a:ext cx="6397724" cy="207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ipse 12"/>
          <p:cNvSpPr/>
          <p:nvPr/>
        </p:nvSpPr>
        <p:spPr>
          <a:xfrm>
            <a:off x="6228184" y="4187255"/>
            <a:ext cx="792088" cy="2498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46" y="5373216"/>
            <a:ext cx="3247619" cy="5428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50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311038"/>
            <a:ext cx="60483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err="1" smtClean="0"/>
              <a:t>Poláritons</a:t>
            </a:r>
            <a:r>
              <a:rPr lang="pt-BR" sz="1800" dirty="0" smtClean="0"/>
              <a:t> formam um sistema interessante para o estudo de:</a:t>
            </a:r>
          </a:p>
          <a:p>
            <a:pPr lvl="1"/>
            <a:r>
              <a:rPr lang="pt-BR" sz="1600" dirty="0" smtClean="0"/>
              <a:t>Eletrodinâmica de Cavidade</a:t>
            </a:r>
          </a:p>
          <a:p>
            <a:pPr lvl="1"/>
            <a:r>
              <a:rPr lang="pt-BR" sz="1600" dirty="0" smtClean="0"/>
              <a:t>Mecânica Quântica de Muitos Corpos</a:t>
            </a:r>
          </a:p>
          <a:p>
            <a:r>
              <a:rPr lang="pt-BR" sz="1800" dirty="0" smtClean="0"/>
              <a:t>Apresentam:</a:t>
            </a:r>
          </a:p>
          <a:p>
            <a:pPr lvl="1"/>
            <a:r>
              <a:rPr lang="pt-BR" sz="1600" dirty="0" smtClean="0"/>
              <a:t>Condensação de Bose-Einstein facilmente detectável e a altas temperaturas</a:t>
            </a:r>
          </a:p>
          <a:p>
            <a:pPr marL="801688" lvl="2" indent="-431800"/>
            <a:r>
              <a:rPr lang="pt-BR" sz="1600" dirty="0" smtClean="0"/>
              <a:t>Partículas fortemente interagentes</a:t>
            </a:r>
          </a:p>
          <a:p>
            <a:pPr marL="801688" lvl="2" indent="-431800"/>
            <a:r>
              <a:rPr lang="pt-BR" sz="1600" dirty="0" smtClean="0"/>
              <a:t>Interação Luz-Matéria</a:t>
            </a:r>
          </a:p>
          <a:p>
            <a:pPr marL="801688" lvl="2" indent="-431800"/>
            <a:r>
              <a:rPr lang="pt-BR" sz="1600" dirty="0"/>
              <a:t>Uma assinatura de estados quânticos da matéria só existentes em sistemas fortemente correlacionados</a:t>
            </a:r>
            <a:endParaRPr lang="en-US" sz="1600" dirty="0"/>
          </a:p>
          <a:p>
            <a:pPr marL="369888" lvl="2" indent="0">
              <a:buNone/>
            </a:pPr>
            <a:endParaRPr lang="pt-BR" sz="16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8144" y="5517232"/>
            <a:ext cx="15424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 smtClean="0"/>
              <a:t>Obrigado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304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900" dirty="0" smtClean="0"/>
              <a:t>Um elétron orbitando um buraco graças à interação </a:t>
            </a:r>
            <a:r>
              <a:rPr lang="pt-BR" sz="1900" dirty="0" err="1" smtClean="0"/>
              <a:t>Coulombiana</a:t>
            </a:r>
            <a:endParaRPr lang="en-US" sz="19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Éxcitons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0" y="3772619"/>
            <a:ext cx="3810000" cy="2752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78718"/>
            <a:ext cx="4533227" cy="2402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059832" y="2780928"/>
                <a:ext cx="3032433" cy="694934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𝑅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~10−100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80928"/>
                <a:ext cx="3032433" cy="6949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588224" y="2924944"/>
                <a:ext cx="1988365" cy="36933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~10−100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𝑚𝑒𝑉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924944"/>
                <a:ext cx="19883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7745505" cy="4204989"/>
              </a:xfrm>
            </p:spPr>
            <p:txBody>
              <a:bodyPr>
                <a:normAutofit/>
              </a:bodyPr>
              <a:lstStyle/>
              <a:p>
                <a:r>
                  <a:rPr lang="pt-BR" sz="1900" dirty="0" smtClean="0"/>
                  <a:t>Definidos a partir da criação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900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pt-BR" sz="19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19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900" i="1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</m:sSubSup>
                      </m:e>
                      <m:sup>
                        <m:r>
                          <a:rPr lang="pt-BR" sz="19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sz="1900" dirty="0" smtClean="0"/>
                  <a:t> de elétrons na banda de condução e buracos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9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pt-BR" sz="19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19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900" i="1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</m:sSubSup>
                      </m:e>
                      <m:sup>
                        <m:r>
                          <a:rPr lang="pt-BR" sz="19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sz="1900" dirty="0" smtClean="0"/>
                  <a:t> na banda de valência</a:t>
                </a:r>
              </a:p>
              <a:p>
                <a:endParaRPr lang="pt-BR" sz="1900" dirty="0" smtClean="0"/>
              </a:p>
              <a:p>
                <a:endParaRPr lang="pt-BR" sz="1900" dirty="0"/>
              </a:p>
              <a:p>
                <a:endParaRPr lang="pt-BR" sz="1900" dirty="0" smtClean="0"/>
              </a:p>
              <a:p>
                <a:endParaRPr lang="pt-BR" sz="1900" dirty="0"/>
              </a:p>
              <a:p>
                <a:endParaRPr lang="pt-BR" sz="1900" dirty="0" smtClean="0"/>
              </a:p>
              <a:p>
                <a:endParaRPr lang="pt-BR" sz="1900" dirty="0"/>
              </a:p>
              <a:p>
                <a:endParaRPr lang="pt-BR" sz="1900" dirty="0" smtClean="0"/>
              </a:p>
              <a:p>
                <a:endParaRPr lang="pt-BR" sz="1900" dirty="0"/>
              </a:p>
              <a:p>
                <a:endParaRPr lang="pt-BR" sz="1900" dirty="0" smtClean="0"/>
              </a:p>
              <a:p>
                <a:r>
                  <a:rPr lang="pt-BR" sz="1900" dirty="0" smtClean="0"/>
                  <a:t>São bósons para densidades muito baixas de éxcitons</a:t>
                </a:r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7745505" cy="4204989"/>
              </a:xfrm>
              <a:blipFill rotWithShape="1">
                <a:blip r:embed="rId2"/>
                <a:stretch>
                  <a:fillRect l="-630" t="-725" r="-1260" b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</a:t>
            </a:r>
            <a:r>
              <a:rPr lang="pt-BR" dirty="0" err="1" smtClean="0"/>
              <a:t>excitônicos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05" y="3063370"/>
            <a:ext cx="3594190" cy="7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9" y="4001907"/>
            <a:ext cx="4178742" cy="187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6369095" y="4314800"/>
            <a:ext cx="1371257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/>
          </a:bodyPr>
          <a:lstStyle/>
          <a:p>
            <a:r>
              <a:rPr lang="pt-BR" sz="1900" dirty="0" smtClean="0"/>
              <a:t>A força da interação depende do volume do éxciton</a:t>
            </a:r>
          </a:p>
          <a:p>
            <a:endParaRPr lang="pt-BR" sz="1900" dirty="0" smtClean="0"/>
          </a:p>
          <a:p>
            <a:endParaRPr lang="pt-BR" sz="1900" dirty="0"/>
          </a:p>
          <a:p>
            <a:pPr marL="0" indent="0">
              <a:buNone/>
            </a:pPr>
            <a:endParaRPr lang="pt-BR" sz="1900" dirty="0" smtClean="0"/>
          </a:p>
          <a:p>
            <a:r>
              <a:rPr lang="pt-BR" sz="1900" dirty="0" smtClean="0"/>
              <a:t>Para aumentar a interação éxciton-fóton: vamos confiná-los!</a:t>
            </a:r>
          </a:p>
          <a:p>
            <a:r>
              <a:rPr lang="pt-BR" sz="1900" dirty="0" smtClean="0"/>
              <a:t>Confinamento do éxciton: Quantum </a:t>
            </a:r>
            <a:r>
              <a:rPr lang="pt-BR" sz="1900" dirty="0" err="1" smtClean="0"/>
              <a:t>Well</a:t>
            </a:r>
            <a:r>
              <a:rPr lang="pt-BR" sz="1900" dirty="0" smtClean="0"/>
              <a:t> com materiais de gap mais mais elevado</a:t>
            </a:r>
            <a:endParaRPr lang="en-US" sz="19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Luz-Matéria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20" y="2702346"/>
            <a:ext cx="3055559" cy="87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06" y="4776296"/>
            <a:ext cx="3439188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876256" y="5455726"/>
                <a:ext cx="1016497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𝐿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&lt;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455726"/>
                <a:ext cx="10164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" y="2969306"/>
            <a:ext cx="4543362" cy="269194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Cavidades ópticas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14335"/>
            <a:ext cx="4355976" cy="20110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64" y="2132856"/>
            <a:ext cx="2983880" cy="2060742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1044694" y="2506523"/>
            <a:ext cx="674500" cy="86409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2843808" y="2506523"/>
            <a:ext cx="674500" cy="86409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500" dirty="0" err="1" smtClean="0"/>
              <a:t>Microcavidades</a:t>
            </a:r>
            <a:r>
              <a:rPr lang="pt-BR" sz="4500" dirty="0" smtClean="0"/>
              <a:t> com QW</a:t>
            </a:r>
            <a:endParaRPr lang="en-US" sz="45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Espelhos de alta refletância</a:t>
            </a:r>
          </a:p>
          <a:p>
            <a:r>
              <a:rPr lang="pt-BR" dirty="0" smtClean="0"/>
              <a:t>DBR: </a:t>
            </a:r>
            <a:r>
              <a:rPr lang="pt-BR" dirty="0" err="1" smtClean="0"/>
              <a:t>Distributed</a:t>
            </a:r>
            <a:r>
              <a:rPr lang="pt-BR" dirty="0" smtClean="0"/>
              <a:t> Bragg </a:t>
            </a:r>
            <a:r>
              <a:rPr lang="pt-BR" dirty="0" err="1" smtClean="0"/>
              <a:t>Reflector</a:t>
            </a:r>
            <a:endParaRPr lang="pt-BR" dirty="0" smtClean="0"/>
          </a:p>
          <a:p>
            <a:r>
              <a:rPr lang="pt-BR" dirty="0" smtClean="0"/>
              <a:t>Sanduíche periódico de materiais dielétricos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19" y="3789040"/>
            <a:ext cx="4680520" cy="26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7921824" y="2958232"/>
            <a:ext cx="0" cy="1440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171458" y="4509120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Até o fóton escapar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36" y="2082312"/>
            <a:ext cx="1584176" cy="53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ipse 10"/>
          <p:cNvSpPr/>
          <p:nvPr/>
        </p:nvSpPr>
        <p:spPr>
          <a:xfrm>
            <a:off x="6697688" y="1412776"/>
            <a:ext cx="2448272" cy="1872208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500" dirty="0" smtClean="0"/>
              <a:t>Vantagens das Cavidades</a:t>
            </a:r>
            <a:endParaRPr lang="en-US" sz="45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Exemplo para Q = 4000</a:t>
            </a:r>
          </a:p>
          <a:p>
            <a:r>
              <a:rPr lang="pt-BR" dirty="0" smtClean="0"/>
              <a:t>Amplitude do campo: aumento de 20X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03" y="3401052"/>
            <a:ext cx="3093194" cy="319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2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Hamiltoniana</a:t>
            </a:r>
            <a:endParaRPr lang="en-US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Energia dos Fótons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Para fótons quase normais à superfície: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775531"/>
            <a:ext cx="1815191" cy="6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42234"/>
            <a:ext cx="450056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63" y="5459015"/>
            <a:ext cx="1724273" cy="70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580112" y="5627493"/>
                <a:ext cx="126201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627493"/>
                <a:ext cx="1262012" cy="372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9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Hamiltoniana</a:t>
            </a:r>
            <a:endParaRPr lang="en-US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Interação Luz-Matéria: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err="1" smtClean="0"/>
              <a:t>Diagonalização</a:t>
            </a:r>
            <a:r>
              <a:rPr lang="pt-BR" sz="2000" dirty="0" smtClean="0"/>
              <a:t>:</a:t>
            </a:r>
            <a:endParaRPr lang="pt-BR" sz="2000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30" y="2708920"/>
            <a:ext cx="4071739" cy="13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014618" cy="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1" y="6098841"/>
            <a:ext cx="1611579" cy="38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3" y="4907115"/>
            <a:ext cx="2160240" cy="113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246449"/>
            <a:ext cx="406717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393893" y="6307178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Frações de éxciton e de fóton</a:t>
            </a:r>
            <a:endParaRPr lang="en-US" dirty="0"/>
          </a:p>
        </p:txBody>
      </p:sp>
      <p:cxnSp>
        <p:nvCxnSpPr>
          <p:cNvPr id="11" name="Conector angulado 10"/>
          <p:cNvCxnSpPr/>
          <p:nvPr/>
        </p:nvCxnSpPr>
        <p:spPr>
          <a:xfrm>
            <a:off x="2536130" y="6126162"/>
            <a:ext cx="667718" cy="365682"/>
          </a:xfrm>
          <a:prstGeom prst="bentConnector3">
            <a:avLst>
              <a:gd name="adj1" fmla="val -7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39552" y="4532883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err="1" smtClean="0"/>
              <a:t>Polaritons</a:t>
            </a:r>
            <a:r>
              <a:rPr lang="pt-BR" u="sng" dirty="0" smtClean="0"/>
              <a:t> </a:t>
            </a:r>
            <a:r>
              <a:rPr lang="pt-BR" u="sng" dirty="0" err="1" smtClean="0"/>
              <a:t>Lower</a:t>
            </a:r>
            <a:r>
              <a:rPr lang="pt-BR" u="sng" dirty="0" smtClean="0"/>
              <a:t> e </a:t>
            </a:r>
            <a:r>
              <a:rPr lang="pt-BR" u="sng" dirty="0" err="1" smtClean="0"/>
              <a:t>Upper</a:t>
            </a:r>
            <a:r>
              <a:rPr lang="pt-BR" u="sng" dirty="0" smtClean="0"/>
              <a:t>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30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326</TotalTime>
  <Words>320</Words>
  <Application>Microsoft Office PowerPoint</Application>
  <PresentationFormat>Apresentação na tela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Capa Dura</vt:lpstr>
      <vt:lpstr>Condensação de Bose-Einstein de éxciton-poláritons</vt:lpstr>
      <vt:lpstr>Éxcitons</vt:lpstr>
      <vt:lpstr>Operadores excitônicos</vt:lpstr>
      <vt:lpstr>Interação Luz-Matéria</vt:lpstr>
      <vt:lpstr>Cavidades ópticas</vt:lpstr>
      <vt:lpstr>Microcavidades com QW</vt:lpstr>
      <vt:lpstr>Vantagens das Cavidades</vt:lpstr>
      <vt:lpstr>Hamiltoniana</vt:lpstr>
      <vt:lpstr>Hamiltoniana</vt:lpstr>
      <vt:lpstr>Éxciton-poláritons</vt:lpstr>
      <vt:lpstr>Massa Efetiva</vt:lpstr>
      <vt:lpstr>Condensação de Bose-Einstein</vt:lpstr>
      <vt:lpstr>Apresentação do PowerPoint</vt:lpstr>
      <vt:lpstr>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Condensação de Bose-Einstein de éxciton-poláritons</dc:title>
  <dc:creator>Alysson</dc:creator>
  <cp:lastModifiedBy>Alysson</cp:lastModifiedBy>
  <cp:revision>25</cp:revision>
  <dcterms:created xsi:type="dcterms:W3CDTF">2015-12-08T05:41:51Z</dcterms:created>
  <dcterms:modified xsi:type="dcterms:W3CDTF">2015-12-08T11:55:23Z</dcterms:modified>
</cp:coreProperties>
</file>